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83" r:id="rId3"/>
    <p:sldId id="286" r:id="rId4"/>
    <p:sldId id="292" r:id="rId5"/>
    <p:sldId id="295" r:id="rId6"/>
    <p:sldId id="291" r:id="rId7"/>
    <p:sldId id="296" r:id="rId8"/>
    <p:sldId id="297" r:id="rId9"/>
    <p:sldId id="298" r:id="rId10"/>
    <p:sldId id="289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64"/>
    <a:srgbClr val="E31D3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Lohnkosten in 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1998</c:v>
                </c:pt>
                <c:pt idx="1">
                  <c:v>2013</c:v>
                </c:pt>
              </c:numCache>
            </c:numRef>
          </c:cat>
          <c:val>
            <c:numRef>
              <c:f>Tabelle1!$B$2:$B$3</c:f>
              <c:numCache>
                <c:formatCode>0%</c:formatCode>
                <c:ptCount val="2"/>
                <c:pt idx="0">
                  <c:v>0.8</c:v>
                </c:pt>
                <c:pt idx="1">
                  <c:v>1.0900000000000001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Sonstige Kosten in 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1998</c:v>
                </c:pt>
                <c:pt idx="1">
                  <c:v>2013</c:v>
                </c:pt>
              </c:numCache>
            </c:numRef>
          </c:cat>
          <c:val>
            <c:numRef>
              <c:f>Tabelle1!$C$2:$C$3</c:f>
              <c:numCache>
                <c:formatCode>0%</c:formatCode>
                <c:ptCount val="2"/>
                <c:pt idx="0">
                  <c:v>0.2</c:v>
                </c:pt>
                <c:pt idx="1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15264"/>
        <c:axId val="33916800"/>
      </c:barChart>
      <c:catAx>
        <c:axId val="339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16800"/>
        <c:crosses val="autoZero"/>
        <c:auto val="1"/>
        <c:lblAlgn val="ctr"/>
        <c:lblOffset val="100"/>
        <c:noMultiLvlLbl val="0"/>
      </c:catAx>
      <c:valAx>
        <c:axId val="33916800"/>
        <c:scaling>
          <c:orientation val="minMax"/>
          <c:max val="2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915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Körperpflege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1998</c:v>
                </c:pt>
                <c:pt idx="1">
                  <c:v>2014</c:v>
                </c:pt>
              </c:numCache>
            </c:numRef>
          </c:cat>
          <c:val>
            <c:numRef>
              <c:f>Tabelle1!$B$2:$B$3</c:f>
              <c:numCache>
                <c:formatCode>#,##0.00\ "€"</c:formatCode>
                <c:ptCount val="2"/>
                <c:pt idx="0">
                  <c:v>6.83</c:v>
                </c:pt>
                <c:pt idx="1">
                  <c:v>8.0299999999999994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Einkauf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1998</c:v>
                </c:pt>
                <c:pt idx="1">
                  <c:v>2014</c:v>
                </c:pt>
              </c:numCache>
            </c:numRef>
          </c:cat>
          <c:val>
            <c:numRef>
              <c:f>Tabelle1!$C$2:$C$3</c:f>
              <c:numCache>
                <c:formatCode>#,##0.00\ "€"</c:formatCode>
                <c:ptCount val="2"/>
                <c:pt idx="0">
                  <c:v>7.59</c:v>
                </c:pt>
                <c:pt idx="1">
                  <c:v>8.7799999999999994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75616"/>
        <c:axId val="33777152"/>
      </c:barChart>
      <c:catAx>
        <c:axId val="3377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77152"/>
        <c:crosses val="autoZero"/>
        <c:auto val="1"/>
        <c:lblAlgn val="ctr"/>
        <c:lblOffset val="100"/>
        <c:noMultiLvlLbl val="0"/>
      </c:catAx>
      <c:valAx>
        <c:axId val="33777152"/>
        <c:scaling>
          <c:orientation val="minMax"/>
          <c:max val="15"/>
          <c:min val="0"/>
        </c:scaling>
        <c:delete val="0"/>
        <c:axPos val="l"/>
        <c:majorGridlines/>
        <c:numFmt formatCode="#,##0.00\ &quot;€&quot;" sourceLinked="1"/>
        <c:majorTickMark val="out"/>
        <c:minorTickMark val="none"/>
        <c:tickLblPos val="nextTo"/>
        <c:crossAx val="33775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Körperpflege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1998</c:v>
                </c:pt>
                <c:pt idx="1">
                  <c:v>2014</c:v>
                </c:pt>
              </c:numCache>
            </c:numRef>
          </c:cat>
          <c:val>
            <c:numRef>
              <c:f>Tabelle1!$B$2:$B$3</c:f>
              <c:numCache>
                <c:formatCode>#,##0.00\ "€"</c:formatCode>
                <c:ptCount val="2"/>
                <c:pt idx="0">
                  <c:v>6.83</c:v>
                </c:pt>
                <c:pt idx="1">
                  <c:v>8.0299999999999994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Einkauf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1998</c:v>
                </c:pt>
                <c:pt idx="1">
                  <c:v>2014</c:v>
                </c:pt>
              </c:numCache>
            </c:numRef>
          </c:cat>
          <c:val>
            <c:numRef>
              <c:f>Tabelle1!$C$2:$C$3</c:f>
              <c:numCache>
                <c:formatCode>#,##0.00\ "€"</c:formatCode>
                <c:ptCount val="2"/>
                <c:pt idx="0">
                  <c:v>7.59</c:v>
                </c:pt>
                <c:pt idx="1">
                  <c:v>8.7799999999999994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2368"/>
        <c:axId val="98279808"/>
      </c:barChart>
      <c:catAx>
        <c:axId val="8532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279808"/>
        <c:crosses val="autoZero"/>
        <c:auto val="1"/>
        <c:lblAlgn val="ctr"/>
        <c:lblOffset val="100"/>
        <c:noMultiLvlLbl val="0"/>
      </c:catAx>
      <c:valAx>
        <c:axId val="98279808"/>
        <c:scaling>
          <c:orientation val="minMax"/>
          <c:max val="15"/>
          <c:min val="0"/>
        </c:scaling>
        <c:delete val="0"/>
        <c:axPos val="l"/>
        <c:majorGridlines/>
        <c:numFmt formatCode="#,##0.00\ &quot;€&quot;" sourceLinked="1"/>
        <c:majorTickMark val="out"/>
        <c:minorTickMark val="none"/>
        <c:tickLblPos val="nextTo"/>
        <c:crossAx val="85322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2650D-6FC1-4FFF-A87E-DD875D6454AD}" type="datetimeFigureOut">
              <a:rPr lang="de-DE" smtClean="0"/>
              <a:t>20.06.2014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60D39-D43A-493F-81D3-50B8BE02B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76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38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77958"/>
            <a:ext cx="8229600" cy="490066"/>
          </a:xfrm>
        </p:spPr>
        <p:txBody>
          <a:bodyPr anchor="t"/>
          <a:lstStyle>
            <a:lvl1pPr algn="l">
              <a:defRPr b="1">
                <a:solidFill>
                  <a:srgbClr val="00996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51309"/>
            <a:ext cx="8496944" cy="524604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05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 userDrawn="1"/>
        </p:nvSpPr>
        <p:spPr>
          <a:xfrm>
            <a:off x="8612035" y="6334958"/>
            <a:ext cx="1080120" cy="1080120"/>
          </a:xfrm>
          <a:prstGeom prst="ellipse">
            <a:avLst/>
          </a:prstGeom>
          <a:solidFill>
            <a:srgbClr val="009964"/>
          </a:solidFill>
          <a:ln>
            <a:solidFill>
              <a:srgbClr val="0099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-2328" y="-6652"/>
            <a:ext cx="9154423" cy="589516"/>
          </a:xfrm>
          <a:prstGeom prst="rect">
            <a:avLst/>
          </a:prstGeom>
          <a:gradFill flip="none" rotWithShape="1">
            <a:gsLst>
              <a:gs pos="0">
                <a:srgbClr val="009964">
                  <a:lumMod val="100000"/>
                  <a:alpha val="9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6381328"/>
            <a:ext cx="720080" cy="523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1CEE1B88-EBFC-47EC-9265-5BA085253BA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50" name="Picture 2" descr="H:\Vorlagen\Bilder-Grafiken\Logo-VS\VS-70-Jahrestag\70J_Log_farb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96" y="44624"/>
            <a:ext cx="2232000" cy="7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3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Statement „Pflegepolitik“</a:t>
            </a:r>
            <a:br>
              <a:rPr lang="de-DE" sz="3600" b="1" dirty="0" smtClean="0"/>
            </a:br>
            <a:r>
              <a:rPr lang="de-DE" sz="3600" b="1" dirty="0" smtClean="0"/>
              <a:t>Herausforderungen für Brandenburg</a:t>
            </a:r>
            <a:endParaRPr lang="de-DE" sz="3600" b="1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Andreas Heil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72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Statement „Pflegepolitik“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Potsdam, 24.6.2014   -   </a:t>
            </a:r>
            <a:r>
              <a:rPr lang="de-DE" sz="1200" dirty="0" smtClean="0">
                <a:solidFill>
                  <a:schemeClr val="bg1"/>
                </a:solidFill>
              </a:rPr>
              <a:t>Andreas Heil</a:t>
            </a:r>
            <a:endParaRPr lang="de-DE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Forderungen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Leistungsgerechte </a:t>
            </a:r>
            <a:r>
              <a:rPr lang="de-DE" dirty="0" smtClean="0"/>
              <a:t>Bezahlung der in der Pflege tätigen Menschen.</a:t>
            </a:r>
          </a:p>
          <a:p>
            <a:r>
              <a:rPr lang="de-DE" dirty="0" smtClean="0"/>
              <a:t>Einführung von solidarisch finanzierten Ausbildungsvergütungen und Abschaffung des Schulgeldes.</a:t>
            </a:r>
            <a:endParaRPr lang="de-DE" dirty="0"/>
          </a:p>
          <a:p>
            <a:r>
              <a:rPr lang="de-DE" dirty="0" smtClean="0"/>
              <a:t>Aktive </a:t>
            </a:r>
            <a:r>
              <a:rPr lang="de-DE" dirty="0" smtClean="0"/>
              <a:t>Unterstützung </a:t>
            </a:r>
            <a:r>
              <a:rPr lang="de-DE" dirty="0" smtClean="0"/>
              <a:t>durch </a:t>
            </a:r>
            <a:r>
              <a:rPr lang="de-DE" dirty="0" smtClean="0"/>
              <a:t>die Landesregierung im Verhandlungsprozess zwischen Kostenträgern und </a:t>
            </a:r>
            <a:r>
              <a:rPr lang="de-DE" dirty="0" smtClean="0"/>
              <a:t>Leistungserbringern.</a:t>
            </a:r>
            <a:endParaRPr lang="de-DE" dirty="0" smtClean="0"/>
          </a:p>
          <a:p>
            <a:r>
              <a:rPr lang="de-DE" dirty="0"/>
              <a:t>Umstellung </a:t>
            </a:r>
            <a:r>
              <a:rPr lang="de-DE" dirty="0" smtClean="0"/>
              <a:t>des Entgeltsystems in der Pflege, so dass die tatsächlich anfallende Arbeitszeit bezahlt wird.</a:t>
            </a:r>
            <a:endParaRPr lang="de-DE" dirty="0"/>
          </a:p>
          <a:p>
            <a:r>
              <a:rPr lang="de-DE" dirty="0" smtClean="0"/>
              <a:t>Sofortige </a:t>
            </a:r>
            <a:r>
              <a:rPr lang="de-DE" dirty="0"/>
              <a:t>Umsetzung der Pflegeberufe-Reform und Einführung einer gemeinsamen Pflegeausbildung aller in der Pflege tätigen Berufsgruppen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Schaffung </a:t>
            </a:r>
            <a:r>
              <a:rPr lang="de-DE" dirty="0" smtClean="0"/>
              <a:t>einer wertschätzenden Arbeitsatmosphäre zwischen den beteiligten Akteuren im Gesundheitswesen.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10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496" y="44624"/>
            <a:ext cx="72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Statement „Pflegepolitik“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Potsdam, 24.6.2014   -   </a:t>
            </a:r>
            <a:r>
              <a:rPr lang="de-DE" sz="1200" dirty="0" smtClean="0">
                <a:solidFill>
                  <a:schemeClr val="bg1"/>
                </a:solidFill>
              </a:rPr>
              <a:t>Andreas Heil</a:t>
            </a:r>
            <a:endParaRPr lang="de-DE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Herausforderung</a:t>
            </a:r>
            <a:r>
              <a:rPr lang="de-DE" dirty="0"/>
              <a:t>: Bevölkerungsentwicklung 2010 </a:t>
            </a:r>
            <a:r>
              <a:rPr lang="de-DE" dirty="0" smtClean="0"/>
              <a:t>/ 2030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2</a:t>
            </a:fld>
            <a:endParaRPr lang="de-DE"/>
          </a:p>
        </p:txBody>
      </p:sp>
      <p:pic>
        <p:nvPicPr>
          <p:cNvPr id="1026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28061" r="48006" b="22194"/>
          <a:stretch>
            <a:fillRect/>
          </a:stretch>
        </p:blipFill>
        <p:spPr bwMode="auto">
          <a:xfrm>
            <a:off x="4510637" y="1809320"/>
            <a:ext cx="4453851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t="27806" r="48645" b="22449"/>
          <a:stretch>
            <a:fillRect/>
          </a:stretch>
        </p:blipFill>
        <p:spPr bwMode="auto">
          <a:xfrm>
            <a:off x="43363" y="1791032"/>
            <a:ext cx="4384621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179512" y="3690672"/>
            <a:ext cx="87849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79512" y="2295088"/>
            <a:ext cx="87849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-55944" y="6648307"/>
            <a:ext cx="734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https://www.destatis.de/bevoelkerungspyramide/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80873" y="2319043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22,3 Mio. (29 %)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+ 8 % (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)</a:t>
            </a:r>
            <a:endParaRPr lang="de-DE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33273" y="4725505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42,1 Mio. (54 %)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- 7 % (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)</a:t>
            </a:r>
            <a:endParaRPr lang="de-DE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179512" y="5310280"/>
            <a:ext cx="87849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4" y="2321376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16,8 Mio. (21 %)</a:t>
            </a:r>
            <a:endParaRPr lang="de-DE" sz="1600" b="1" dirty="0" smtClean="0">
              <a:solidFill>
                <a:srgbClr val="009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-2984" y="4971726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49,7 Mio. (61 %)</a:t>
            </a:r>
            <a:endParaRPr lang="de-DE" sz="1600" b="1" dirty="0" smtClean="0">
              <a:solidFill>
                <a:srgbClr val="009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528" y="980728"/>
            <a:ext cx="388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Gesamtbevölkerung</a:t>
            </a:r>
          </a:p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Bundesrepublik: 81,5 Mio. (100 %)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795891" y="980728"/>
            <a:ext cx="388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Gesamtbevölkerung</a:t>
            </a:r>
          </a:p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Bundesrepublik: 77,4 Mio. (100 %)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5496" y="44624"/>
            <a:ext cx="72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Statement „Pflegepolitik“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Potsdam, 24.6.2014   -   </a:t>
            </a:r>
            <a:r>
              <a:rPr lang="de-DE" sz="1200" dirty="0" smtClean="0">
                <a:solidFill>
                  <a:schemeClr val="bg1"/>
                </a:solidFill>
              </a:rPr>
              <a:t>Andreas Heil</a:t>
            </a:r>
            <a:endParaRPr lang="de-DE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Herausforderung</a:t>
            </a:r>
            <a:r>
              <a:rPr lang="de-DE" dirty="0"/>
              <a:t>: Bevölkerungsentwicklung 2010 </a:t>
            </a:r>
            <a:r>
              <a:rPr lang="de-DE" dirty="0" smtClean="0"/>
              <a:t>/ 2030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3</a:t>
            </a:fld>
            <a:endParaRPr lang="de-DE"/>
          </a:p>
        </p:txBody>
      </p:sp>
      <p:pic>
        <p:nvPicPr>
          <p:cNvPr id="1026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28061" r="48006" b="22194"/>
          <a:stretch>
            <a:fillRect/>
          </a:stretch>
        </p:blipFill>
        <p:spPr bwMode="auto">
          <a:xfrm>
            <a:off x="4510637" y="1809320"/>
            <a:ext cx="4453851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t="27806" r="48645" b="22449"/>
          <a:stretch>
            <a:fillRect/>
          </a:stretch>
        </p:blipFill>
        <p:spPr bwMode="auto">
          <a:xfrm>
            <a:off x="43363" y="1791032"/>
            <a:ext cx="4384621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179512" y="3690672"/>
            <a:ext cx="87849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79512" y="2295088"/>
            <a:ext cx="87849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-36512" y="64350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  <a:p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://www.destatis.de/bevoelkerungspyramide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http://www.demografie.brandenburg.de/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3528" y="980728"/>
            <a:ext cx="388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Gesamtbevölkerung</a:t>
            </a:r>
          </a:p>
          <a:p>
            <a:pPr algn="ctr">
              <a:tabLst>
                <a:tab pos="4479925" algn="l"/>
              </a:tabLst>
            </a:pP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Bundesrepublik: 81,5 Mio. (100 %)</a:t>
            </a:r>
          </a:p>
          <a:p>
            <a:pPr algn="ctr">
              <a:tabLst>
                <a:tab pos="4479925" algn="l"/>
              </a:tabLst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Brandenburg: 2,50 (100 %)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95891" y="980728"/>
            <a:ext cx="388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Gesamtbevölkerung</a:t>
            </a:r>
          </a:p>
          <a:p>
            <a:pPr algn="ctr">
              <a:tabLst>
                <a:tab pos="4479925" algn="l"/>
              </a:tabLst>
            </a:pP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Bundesrepublik: 77,4 Mio. (100 %)</a:t>
            </a:r>
          </a:p>
          <a:p>
            <a:pPr algn="ctr">
              <a:tabLst>
                <a:tab pos="4479925" algn="l"/>
              </a:tabLst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Brandenburg: 2,25 Mio. (100 %)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80873" y="2319043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22,3 Mio. (29 %)</a:t>
            </a:r>
            <a:b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+ 8 % (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)</a:t>
            </a:r>
            <a:endParaRPr lang="de-DE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33273" y="4725505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42,1 Mio. (54 %)</a:t>
            </a:r>
            <a:b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- 7 % (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)</a:t>
            </a:r>
            <a:endParaRPr lang="de-DE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179512" y="5310280"/>
            <a:ext cx="87849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4" y="2321376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16,8 Mio. (21 %)</a:t>
            </a:r>
            <a:endParaRPr lang="de-DE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-2984" y="4971726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49,7 Mio. (61 %)</a:t>
            </a:r>
            <a:endParaRPr lang="de-DE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813281" y="2754640"/>
            <a:ext cx="187220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</a:t>
            </a:r>
          </a:p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0,844 Mio. (38 %)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+ 15 % (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)</a:t>
            </a:r>
            <a:endParaRPr lang="de-DE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348785" y="2862080"/>
            <a:ext cx="18722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</a:t>
            </a:r>
          </a:p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0,563 Mio. (23 %)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340784" y="4041640"/>
            <a:ext cx="18722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</a:t>
            </a:r>
          </a:p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1,417 Mio. (57 %)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814425" y="3760584"/>
            <a:ext cx="1872207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</a:t>
            </a:r>
          </a:p>
          <a:p>
            <a:pPr algn="ctr">
              <a:tabLst>
                <a:tab pos="4479925" algn="l"/>
              </a:tabLs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0,991 Mio. (44 %)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- 13 % (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)</a:t>
            </a:r>
            <a:endParaRPr lang="de-DE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5496" y="44624"/>
            <a:ext cx="72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Statement „Pflegepolitik“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Potsdam, 24.6.2014   -   </a:t>
            </a:r>
            <a:r>
              <a:rPr lang="de-DE" sz="1200" dirty="0" smtClean="0">
                <a:solidFill>
                  <a:schemeClr val="bg1"/>
                </a:solidFill>
              </a:rPr>
              <a:t>Andreas Heil</a:t>
            </a:r>
            <a:endParaRPr lang="de-DE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Herausforderung: Anstieg der Pflegebedürftigen bis 2030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4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-55944" y="6648307"/>
            <a:ext cx="734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Brandenburger Fachkräftestudie Pflege 2014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1224" r="21053" b="29591"/>
          <a:stretch>
            <a:fillRect/>
          </a:stretch>
        </p:blipFill>
        <p:spPr bwMode="auto">
          <a:xfrm>
            <a:off x="548390" y="1052736"/>
            <a:ext cx="7768026" cy="541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5496" y="44624"/>
            <a:ext cx="72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Statement „Pflegepolitik“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Potsdam, 24.6.2014   -   </a:t>
            </a:r>
            <a:r>
              <a:rPr lang="de-DE" sz="1200" dirty="0" smtClean="0">
                <a:solidFill>
                  <a:schemeClr val="bg1"/>
                </a:solidFill>
              </a:rPr>
              <a:t>Andreas Heil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75656" y="1902886"/>
            <a:ext cx="4176464" cy="338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Anstieg der Pflegebedürftigen um + 91 % 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</a:t>
            </a:r>
            <a:endParaRPr lang="de-DE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Herausforderung: Rückgang der Erwerbspersonen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5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-55944" y="6648307"/>
            <a:ext cx="734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Brandenburger Fachkräftestudie Pflege 2014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1224" r="21053" b="29591"/>
          <a:stretch>
            <a:fillRect/>
          </a:stretch>
        </p:blipFill>
        <p:spPr bwMode="auto">
          <a:xfrm>
            <a:off x="548390" y="1052736"/>
            <a:ext cx="7768026" cy="541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5496" y="44624"/>
            <a:ext cx="72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Statement „Pflegepolitik“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Potsdam, 24.6.2014   -   </a:t>
            </a:r>
            <a:r>
              <a:rPr lang="de-DE" sz="1200" dirty="0" smtClean="0">
                <a:solidFill>
                  <a:schemeClr val="bg1"/>
                </a:solidFill>
              </a:rPr>
              <a:t>Andreas Heil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75656" y="4666622"/>
            <a:ext cx="4176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Rückgang Erwerbspersonen um - 30 % 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</a:t>
            </a:r>
            <a:endParaRPr lang="de-DE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75656" y="1902886"/>
            <a:ext cx="4176464" cy="338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Anstieg der Pflegebedürftigen um + 91 % 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</a:t>
            </a:r>
            <a:endParaRPr lang="de-DE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Herausforderung: Steigender Bedarf an Pflegefachkräften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6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-55944" y="6648307"/>
            <a:ext cx="734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Brandenburger Fachkräftestudie Pflege 2014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496" y="44624"/>
            <a:ext cx="72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Statement „Pflegepolitik“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Potsdam, 24.6.2014   -   </a:t>
            </a:r>
            <a:r>
              <a:rPr lang="de-DE" sz="1200" dirty="0" smtClean="0">
                <a:solidFill>
                  <a:schemeClr val="bg1"/>
                </a:solidFill>
              </a:rPr>
              <a:t>Andreas Heil</a:t>
            </a:r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3074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9694" r="24243" b="29082"/>
          <a:stretch>
            <a:fillRect/>
          </a:stretch>
        </p:blipFill>
        <p:spPr bwMode="auto">
          <a:xfrm>
            <a:off x="520120" y="908720"/>
            <a:ext cx="7580272" cy="55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2672360" y="2060848"/>
            <a:ext cx="0" cy="316835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744368" y="436510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 </a:t>
            </a:r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Pflegenotstand!</a:t>
            </a:r>
            <a:endParaRPr lang="de-DE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00192" y="1340768"/>
            <a:ext cx="2736304" cy="338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Bedarf stationär + 70 % 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</a:t>
            </a:r>
            <a:endParaRPr lang="de-DE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56176" y="3699004"/>
            <a:ext cx="2736304" cy="338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Bedarf ambulant </a:t>
            </a:r>
            <a:r>
              <a:rPr lang="de-DE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+ 53 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</a:t>
            </a:r>
            <a:endParaRPr lang="de-DE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. Herausforderung: Steigende Kosten für die Leistungserbringer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72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Statement „Pflegepolitik“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Potsdam, 24.6.2014   -   </a:t>
            </a:r>
            <a:r>
              <a:rPr lang="de-DE" sz="1200" dirty="0" smtClean="0">
                <a:solidFill>
                  <a:schemeClr val="bg1"/>
                </a:solidFill>
              </a:rPr>
              <a:t>Andreas Heil</a:t>
            </a:r>
            <a:endParaRPr lang="de-DE" sz="1200" b="0" dirty="0">
              <a:solidFill>
                <a:schemeClr val="bg1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02041"/>
              </p:ext>
            </p:extLst>
          </p:nvPr>
        </p:nvGraphicFramePr>
        <p:xfrm>
          <a:off x="323850" y="1350963"/>
          <a:ext cx="8496300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/>
          <p:cNvSpPr txBox="1"/>
          <p:nvPr/>
        </p:nvSpPr>
        <p:spPr>
          <a:xfrm rot="20510185">
            <a:off x="2177902" y="2151494"/>
            <a:ext cx="3024336" cy="830997"/>
          </a:xfrm>
          <a:prstGeom prst="rect">
            <a:avLst/>
          </a:prstGeom>
          <a:solidFill>
            <a:srgbClr val="FF0000">
              <a:alpha val="8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Kostensteigerung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75 %</a:t>
            </a: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55944" y="6648307"/>
            <a:ext cx="734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Brandenburger Fachkräftestudie Pflege 2014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Herausforderung: Unzureichende Anpassung der Vergütungen</a:t>
            </a:r>
            <a:br>
              <a:rPr lang="de-DE" dirty="0" smtClean="0"/>
            </a:br>
            <a:r>
              <a:rPr lang="de-DE" dirty="0" smtClean="0"/>
              <a:t>der Leistungen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72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Statement „Pflegepolitik“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Potsdam, 24.6.2014   -   </a:t>
            </a:r>
            <a:r>
              <a:rPr lang="de-DE" sz="1200" dirty="0" smtClean="0">
                <a:solidFill>
                  <a:schemeClr val="bg1"/>
                </a:solidFill>
              </a:rPr>
              <a:t>Andreas Heil</a:t>
            </a:r>
            <a:endParaRPr lang="de-DE" sz="1200" b="0" dirty="0">
              <a:solidFill>
                <a:schemeClr val="bg1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147608"/>
              </p:ext>
            </p:extLst>
          </p:nvPr>
        </p:nvGraphicFramePr>
        <p:xfrm>
          <a:off x="323850" y="1350963"/>
          <a:ext cx="8496300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699792" y="1196752"/>
            <a:ext cx="302433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Steigerung der Kosten: 75 %</a:t>
            </a:r>
          </a:p>
          <a:p>
            <a:pPr algn="ctr"/>
            <a:r>
              <a:rPr lang="de-DE" dirty="0" smtClean="0">
                <a:sym typeface="Wingdings"/>
              </a:rPr>
              <a:t></a:t>
            </a:r>
            <a:endParaRPr lang="de-DE" dirty="0" smtClean="0"/>
          </a:p>
          <a:p>
            <a:pPr algn="ctr"/>
            <a:r>
              <a:rPr lang="de-DE" dirty="0" smtClean="0"/>
              <a:t>Steigerung der Einnahmen:</a:t>
            </a:r>
          </a:p>
          <a:p>
            <a:pPr algn="ctr"/>
            <a:r>
              <a:rPr lang="de-DE" dirty="0" smtClean="0"/>
              <a:t>Körperpflege: 17,6 %</a:t>
            </a:r>
          </a:p>
          <a:p>
            <a:pPr algn="ctr"/>
            <a:r>
              <a:rPr lang="de-DE" dirty="0" smtClean="0"/>
              <a:t>Einkauf: 15,7 %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-55944" y="6648307"/>
            <a:ext cx="734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Vergütungsvereinbarungen der Volkssolidarität Landesverband Brandenburg e.V. aus den Jahren 1998 und 2014.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Herausforderung: Unzureichende Anpassung der Vergütungen</a:t>
            </a:r>
            <a:br>
              <a:rPr lang="de-DE" dirty="0"/>
            </a:br>
            <a:r>
              <a:rPr lang="de-DE" dirty="0"/>
              <a:t>der Leistungen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1B88-EBFC-47EC-9265-5BA085253BA3}" type="slidenum">
              <a:rPr lang="de-DE" smtClean="0"/>
              <a:t>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72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Statement „Pflegepolitik“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Potsdam, 24.6.2014   -   </a:t>
            </a:r>
            <a:r>
              <a:rPr lang="de-DE" sz="1200" dirty="0" smtClean="0">
                <a:solidFill>
                  <a:schemeClr val="bg1"/>
                </a:solidFill>
              </a:rPr>
              <a:t>Andreas Heil</a:t>
            </a:r>
            <a:endParaRPr lang="de-DE" sz="1200" b="0" dirty="0">
              <a:solidFill>
                <a:schemeClr val="bg1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111071"/>
              </p:ext>
            </p:extLst>
          </p:nvPr>
        </p:nvGraphicFramePr>
        <p:xfrm>
          <a:off x="323850" y="1350963"/>
          <a:ext cx="8496300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699792" y="1196752"/>
            <a:ext cx="302433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Steigerung der Kosten: 75 %</a:t>
            </a:r>
          </a:p>
          <a:p>
            <a:pPr algn="ctr"/>
            <a:r>
              <a:rPr lang="de-DE" dirty="0" smtClean="0">
                <a:sym typeface="Wingdings"/>
              </a:rPr>
              <a:t></a:t>
            </a:r>
            <a:endParaRPr lang="de-DE" dirty="0" smtClean="0"/>
          </a:p>
          <a:p>
            <a:pPr algn="ctr"/>
            <a:r>
              <a:rPr lang="de-DE" dirty="0" smtClean="0"/>
              <a:t>Steigerung der Einnahmen:</a:t>
            </a:r>
          </a:p>
          <a:p>
            <a:pPr algn="ctr"/>
            <a:r>
              <a:rPr lang="de-DE" dirty="0" smtClean="0"/>
              <a:t>Körperpflege: 17,6 %</a:t>
            </a:r>
          </a:p>
          <a:p>
            <a:pPr algn="ctr"/>
            <a:r>
              <a:rPr lang="de-DE" dirty="0" smtClean="0"/>
              <a:t>Einkauf: 15,7 %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20510185">
            <a:off x="2318375" y="1535206"/>
            <a:ext cx="3886255" cy="830997"/>
          </a:xfrm>
          <a:prstGeom prst="rect">
            <a:avLst/>
          </a:prstGeom>
          <a:solidFill>
            <a:srgbClr val="FF0000">
              <a:alpha val="8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fehlen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58 % Einnahmen!</a:t>
            </a: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55944" y="6648307"/>
            <a:ext cx="734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Vergütungsvereinbarungen der Volkssolidarität Landesverband Brandenburg e.V. aus den Jahren 1998 und 2014.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Bildschirmpräsentation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Statement „Pflegepolitik“ Herausforderungen für Brandenburg</vt:lpstr>
      <vt:lpstr>1. Herausforderung: Bevölkerungsentwicklung 2010 / 2030</vt:lpstr>
      <vt:lpstr>1. Herausforderung: Bevölkerungsentwicklung 2010 / 2030</vt:lpstr>
      <vt:lpstr>2. Herausforderung: Anstieg der Pflegebedürftigen bis 2030</vt:lpstr>
      <vt:lpstr>3. Herausforderung: Rückgang der Erwerbspersonen</vt:lpstr>
      <vt:lpstr>4. Herausforderung: Steigender Bedarf an Pflegefachkräften</vt:lpstr>
      <vt:lpstr>5. Herausforderung: Steigende Kosten für die Leistungserbringer</vt:lpstr>
      <vt:lpstr>6. Herausforderung: Unzureichende Anpassung der Vergütungen der Leistungen</vt:lpstr>
      <vt:lpstr>6. Herausforderung: Unzureichende Anpassung der Vergütungen der Leistungen</vt:lpstr>
      <vt:lpstr>Unsere Forderungen</vt:lpstr>
    </vt:vector>
  </TitlesOfParts>
  <Company>Volkssolidarität LV BRB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Heil</dc:creator>
  <cp:lastModifiedBy>Andreas Heil</cp:lastModifiedBy>
  <cp:revision>85</cp:revision>
  <cp:lastPrinted>2014-06-19T15:46:20Z</cp:lastPrinted>
  <dcterms:created xsi:type="dcterms:W3CDTF">2013-09-17T14:20:41Z</dcterms:created>
  <dcterms:modified xsi:type="dcterms:W3CDTF">2014-06-20T15:40:47Z</dcterms:modified>
</cp:coreProperties>
</file>