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9" r:id="rId2"/>
    <p:sldId id="283" r:id="rId3"/>
    <p:sldId id="286" r:id="rId4"/>
    <p:sldId id="292" r:id="rId5"/>
    <p:sldId id="295" r:id="rId6"/>
    <p:sldId id="291" r:id="rId7"/>
    <p:sldId id="296" r:id="rId8"/>
    <p:sldId id="297" r:id="rId9"/>
    <p:sldId id="298" r:id="rId10"/>
    <p:sldId id="289" r:id="rId11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64"/>
    <a:srgbClr val="E31D3C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Lohnkosten in %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Tabelle1!$A$2:$A$3</c:f>
              <c:numCache>
                <c:formatCode>General</c:formatCode>
                <c:ptCount val="2"/>
                <c:pt idx="0">
                  <c:v>1998</c:v>
                </c:pt>
                <c:pt idx="1">
                  <c:v>2013</c:v>
                </c:pt>
              </c:numCache>
            </c:numRef>
          </c:cat>
          <c:val>
            <c:numRef>
              <c:f>Tabelle1!$B$2:$B$3</c:f>
              <c:numCache>
                <c:formatCode>0%</c:formatCode>
                <c:ptCount val="2"/>
                <c:pt idx="0">
                  <c:v>0.8</c:v>
                </c:pt>
                <c:pt idx="1">
                  <c:v>1.0900000000000001</c:v>
                </c:pt>
              </c:numCache>
            </c:numRef>
          </c:val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Sonstige Kosten in %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Tabelle1!$A$2:$A$3</c:f>
              <c:numCache>
                <c:formatCode>General</c:formatCode>
                <c:ptCount val="2"/>
                <c:pt idx="0">
                  <c:v>1998</c:v>
                </c:pt>
                <c:pt idx="1">
                  <c:v>2013</c:v>
                </c:pt>
              </c:numCache>
            </c:numRef>
          </c:cat>
          <c:val>
            <c:numRef>
              <c:f>Tabelle1!$C$2:$C$3</c:f>
              <c:numCache>
                <c:formatCode>0%</c:formatCode>
                <c:ptCount val="2"/>
                <c:pt idx="0">
                  <c:v>0.2</c:v>
                </c:pt>
                <c:pt idx="1">
                  <c:v>0.66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3915264"/>
        <c:axId val="33916800"/>
      </c:barChart>
      <c:catAx>
        <c:axId val="33915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3916800"/>
        <c:crosses val="autoZero"/>
        <c:auto val="1"/>
        <c:lblAlgn val="ctr"/>
        <c:lblOffset val="100"/>
        <c:noMultiLvlLbl val="0"/>
      </c:catAx>
      <c:valAx>
        <c:axId val="33916800"/>
        <c:scaling>
          <c:orientation val="minMax"/>
          <c:max val="2"/>
          <c:min val="0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3391526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Körperpflege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Tabelle1!$A$2:$A$3</c:f>
              <c:numCache>
                <c:formatCode>General</c:formatCode>
                <c:ptCount val="2"/>
                <c:pt idx="0">
                  <c:v>1998</c:v>
                </c:pt>
                <c:pt idx="1">
                  <c:v>2014</c:v>
                </c:pt>
              </c:numCache>
            </c:numRef>
          </c:cat>
          <c:val>
            <c:numRef>
              <c:f>Tabelle1!$B$2:$B$3</c:f>
              <c:numCache>
                <c:formatCode>#,##0.00\ "€"</c:formatCode>
                <c:ptCount val="2"/>
                <c:pt idx="0">
                  <c:v>6.83</c:v>
                </c:pt>
                <c:pt idx="1">
                  <c:v>8.0299999999999994</c:v>
                </c:pt>
              </c:numCache>
            </c:numRef>
          </c:val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Einkauf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Tabelle1!$A$2:$A$3</c:f>
              <c:numCache>
                <c:formatCode>General</c:formatCode>
                <c:ptCount val="2"/>
                <c:pt idx="0">
                  <c:v>1998</c:v>
                </c:pt>
                <c:pt idx="1">
                  <c:v>2014</c:v>
                </c:pt>
              </c:numCache>
            </c:numRef>
          </c:cat>
          <c:val>
            <c:numRef>
              <c:f>Tabelle1!$C$2:$C$3</c:f>
              <c:numCache>
                <c:formatCode>#,##0.00\ "€"</c:formatCode>
                <c:ptCount val="2"/>
                <c:pt idx="0">
                  <c:v>7.59</c:v>
                </c:pt>
                <c:pt idx="1">
                  <c:v>8.7799999999999994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775616"/>
        <c:axId val="33777152"/>
      </c:barChart>
      <c:catAx>
        <c:axId val="33775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3777152"/>
        <c:crosses val="autoZero"/>
        <c:auto val="1"/>
        <c:lblAlgn val="ctr"/>
        <c:lblOffset val="100"/>
        <c:noMultiLvlLbl val="0"/>
      </c:catAx>
      <c:valAx>
        <c:axId val="33777152"/>
        <c:scaling>
          <c:orientation val="minMax"/>
          <c:max val="15"/>
          <c:min val="0"/>
        </c:scaling>
        <c:delete val="0"/>
        <c:axPos val="l"/>
        <c:majorGridlines/>
        <c:numFmt formatCode="#,##0.00\ &quot;€&quot;" sourceLinked="1"/>
        <c:majorTickMark val="out"/>
        <c:minorTickMark val="none"/>
        <c:tickLblPos val="nextTo"/>
        <c:crossAx val="3377561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Körperpflege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Tabelle1!$A$2:$A$3</c:f>
              <c:numCache>
                <c:formatCode>General</c:formatCode>
                <c:ptCount val="2"/>
                <c:pt idx="0">
                  <c:v>1998</c:v>
                </c:pt>
                <c:pt idx="1">
                  <c:v>2014</c:v>
                </c:pt>
              </c:numCache>
            </c:numRef>
          </c:cat>
          <c:val>
            <c:numRef>
              <c:f>Tabelle1!$B$2:$B$3</c:f>
              <c:numCache>
                <c:formatCode>#,##0.00\ "€"</c:formatCode>
                <c:ptCount val="2"/>
                <c:pt idx="0">
                  <c:v>6.83</c:v>
                </c:pt>
                <c:pt idx="1">
                  <c:v>8.0299999999999994</c:v>
                </c:pt>
              </c:numCache>
            </c:numRef>
          </c:val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Einkauf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Tabelle1!$A$2:$A$3</c:f>
              <c:numCache>
                <c:formatCode>General</c:formatCode>
                <c:ptCount val="2"/>
                <c:pt idx="0">
                  <c:v>1998</c:v>
                </c:pt>
                <c:pt idx="1">
                  <c:v>2014</c:v>
                </c:pt>
              </c:numCache>
            </c:numRef>
          </c:cat>
          <c:val>
            <c:numRef>
              <c:f>Tabelle1!$C$2:$C$3</c:f>
              <c:numCache>
                <c:formatCode>#,##0.00\ "€"</c:formatCode>
                <c:ptCount val="2"/>
                <c:pt idx="0">
                  <c:v>7.59</c:v>
                </c:pt>
                <c:pt idx="1">
                  <c:v>8.7799999999999994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5322368"/>
        <c:axId val="98279808"/>
      </c:barChart>
      <c:catAx>
        <c:axId val="85322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8279808"/>
        <c:crosses val="autoZero"/>
        <c:auto val="1"/>
        <c:lblAlgn val="ctr"/>
        <c:lblOffset val="100"/>
        <c:noMultiLvlLbl val="0"/>
      </c:catAx>
      <c:valAx>
        <c:axId val="98279808"/>
        <c:scaling>
          <c:orientation val="minMax"/>
          <c:max val="15"/>
          <c:min val="0"/>
        </c:scaling>
        <c:delete val="0"/>
        <c:axPos val="l"/>
        <c:majorGridlines/>
        <c:numFmt formatCode="#,##0.00\ &quot;€&quot;" sourceLinked="1"/>
        <c:majorTickMark val="out"/>
        <c:minorTickMark val="none"/>
        <c:tickLblPos val="nextTo"/>
        <c:crossAx val="8532236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B2650D-6FC1-4FFF-A87E-DD875D6454AD}" type="datetimeFigureOut">
              <a:rPr lang="de-DE" smtClean="0"/>
              <a:t>20.06.2014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C60D39-D43A-493F-81D3-50B8BE02BA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4761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E1B88-EBFC-47EC-9265-5BA085253BA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63861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577958"/>
            <a:ext cx="8229600" cy="490066"/>
          </a:xfrm>
        </p:spPr>
        <p:txBody>
          <a:bodyPr anchor="t"/>
          <a:lstStyle>
            <a:lvl1pPr algn="l">
              <a:defRPr b="1">
                <a:solidFill>
                  <a:srgbClr val="009964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351309"/>
            <a:ext cx="8496944" cy="524604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E1B88-EBFC-47EC-9265-5BA085253B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1050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llipse 13"/>
          <p:cNvSpPr/>
          <p:nvPr userDrawn="1"/>
        </p:nvSpPr>
        <p:spPr>
          <a:xfrm>
            <a:off x="8612035" y="6334958"/>
            <a:ext cx="1080120" cy="1080120"/>
          </a:xfrm>
          <a:prstGeom prst="ellipse">
            <a:avLst/>
          </a:prstGeom>
          <a:solidFill>
            <a:srgbClr val="009964"/>
          </a:solidFill>
          <a:ln>
            <a:solidFill>
              <a:srgbClr val="0099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/>
          <p:cNvSpPr/>
          <p:nvPr userDrawn="1"/>
        </p:nvSpPr>
        <p:spPr>
          <a:xfrm>
            <a:off x="-2328" y="-6652"/>
            <a:ext cx="9154423" cy="589516"/>
          </a:xfrm>
          <a:prstGeom prst="rect">
            <a:avLst/>
          </a:prstGeom>
          <a:gradFill flip="none" rotWithShape="1">
            <a:gsLst>
              <a:gs pos="0">
                <a:srgbClr val="009964">
                  <a:lumMod val="100000"/>
                  <a:alpha val="90000"/>
                </a:srgb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88424" y="6381328"/>
            <a:ext cx="720080" cy="5230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1CEE1B88-EBFC-47EC-9265-5BA085253BA3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2050" name="Picture 2" descr="H:\Vorlagen\Bilder-Grafiken\Logo-VS\VS-70-Jahrestag\70J_Log_farbe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3596" y="44624"/>
            <a:ext cx="2232000" cy="76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2433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3600" b="1" dirty="0" smtClean="0"/>
              <a:t>Statement „Pflegepolitik“</a:t>
            </a:r>
            <a:br>
              <a:rPr lang="de-DE" sz="3600" b="1" dirty="0" smtClean="0"/>
            </a:br>
            <a:r>
              <a:rPr lang="de-DE" sz="3600" b="1" dirty="0" smtClean="0"/>
              <a:t>Herausforderungen für Brandenburg</a:t>
            </a:r>
            <a:endParaRPr lang="de-DE" sz="3600" b="1" dirty="0"/>
          </a:p>
        </p:txBody>
      </p:sp>
      <p:sp>
        <p:nvSpPr>
          <p:cNvPr id="6" name="Untertitel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Andreas Heil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E1B88-EBFC-47EC-9265-5BA085253BA3}" type="slidenum">
              <a:rPr lang="de-DE" smtClean="0"/>
              <a:t>1</a:t>
            </a:fld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35496" y="44624"/>
            <a:ext cx="7225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>
                <a:solidFill>
                  <a:schemeClr val="bg1"/>
                </a:solidFill>
              </a:rPr>
              <a:t>Statement „Pflegepolitik“</a:t>
            </a:r>
            <a:br>
              <a:rPr lang="de-DE" sz="1200" b="1" dirty="0" smtClean="0">
                <a:solidFill>
                  <a:schemeClr val="bg1"/>
                </a:solidFill>
              </a:rPr>
            </a:br>
            <a:r>
              <a:rPr lang="de-DE" sz="1200" b="0" dirty="0" smtClean="0">
                <a:solidFill>
                  <a:schemeClr val="bg1"/>
                </a:solidFill>
              </a:rPr>
              <a:t>Potsdam, 24.6.2014   -   </a:t>
            </a:r>
            <a:r>
              <a:rPr lang="de-DE" sz="1200" dirty="0" smtClean="0">
                <a:solidFill>
                  <a:schemeClr val="bg1"/>
                </a:solidFill>
              </a:rPr>
              <a:t>Andreas Heil</a:t>
            </a:r>
            <a:endParaRPr lang="de-DE" sz="1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21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Unsere Forderungen</a:t>
            </a:r>
            <a:endParaRPr lang="de-DE" sz="1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Leistungsgerechte </a:t>
            </a:r>
            <a:r>
              <a:rPr lang="de-DE" dirty="0" smtClean="0"/>
              <a:t>Bezahlung der in der Pflege tätigen Menschen.</a:t>
            </a:r>
          </a:p>
          <a:p>
            <a:r>
              <a:rPr lang="de-DE" dirty="0" smtClean="0"/>
              <a:t>Einführung von solidarisch finanzierten Ausbildungsvergütungen und Abschaffung des Schulgeldes.</a:t>
            </a:r>
            <a:endParaRPr lang="de-DE" dirty="0"/>
          </a:p>
          <a:p>
            <a:r>
              <a:rPr lang="de-DE" dirty="0" smtClean="0"/>
              <a:t>Aktive </a:t>
            </a:r>
            <a:r>
              <a:rPr lang="de-DE" dirty="0" smtClean="0"/>
              <a:t>Unterstützung </a:t>
            </a:r>
            <a:r>
              <a:rPr lang="de-DE" dirty="0" smtClean="0"/>
              <a:t>durch </a:t>
            </a:r>
            <a:r>
              <a:rPr lang="de-DE" dirty="0" smtClean="0"/>
              <a:t>die Landesregierung im Verhandlungsprozess zwischen Kostenträgern und </a:t>
            </a:r>
            <a:r>
              <a:rPr lang="de-DE" dirty="0" smtClean="0"/>
              <a:t>Leistungserbringern.</a:t>
            </a:r>
            <a:endParaRPr lang="de-DE" dirty="0" smtClean="0"/>
          </a:p>
          <a:p>
            <a:r>
              <a:rPr lang="de-DE" dirty="0"/>
              <a:t>Umstellung </a:t>
            </a:r>
            <a:r>
              <a:rPr lang="de-DE" dirty="0" smtClean="0"/>
              <a:t>des Entgeltsystems in der Pflege, so dass die tatsächlich anfallende Arbeitszeit bezahlt wird.</a:t>
            </a:r>
            <a:endParaRPr lang="de-DE" dirty="0"/>
          </a:p>
          <a:p>
            <a:r>
              <a:rPr lang="de-DE" dirty="0" smtClean="0"/>
              <a:t>Sofortige </a:t>
            </a:r>
            <a:r>
              <a:rPr lang="de-DE" dirty="0"/>
              <a:t>Umsetzung der Pflegeberufe-Reform und Einführung einer gemeinsamen Pflegeausbildung aller in der Pflege tätigen Berufsgruppen</a:t>
            </a:r>
            <a:r>
              <a:rPr lang="de-DE" dirty="0" smtClean="0"/>
              <a:t>.</a:t>
            </a:r>
          </a:p>
          <a:p>
            <a:r>
              <a:rPr lang="de-DE" dirty="0" smtClean="0"/>
              <a:t>Schaffung </a:t>
            </a:r>
            <a:r>
              <a:rPr lang="de-DE" dirty="0" smtClean="0"/>
              <a:t>einer wertschätzenden Arbeitsatmosphäre zwischen den beteiligten Akteuren im Gesundheitswesen.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E1B88-EBFC-47EC-9265-5BA085253BA3}" type="slidenum">
              <a:rPr lang="de-DE" smtClean="0"/>
              <a:t>10</a:t>
            </a:fld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35496" y="44624"/>
            <a:ext cx="7225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>
                <a:solidFill>
                  <a:schemeClr val="bg1"/>
                </a:solidFill>
              </a:rPr>
              <a:t>Statement „Pflegepolitik“</a:t>
            </a:r>
            <a:br>
              <a:rPr lang="de-DE" sz="1200" b="1" dirty="0" smtClean="0">
                <a:solidFill>
                  <a:schemeClr val="bg1"/>
                </a:solidFill>
              </a:rPr>
            </a:br>
            <a:r>
              <a:rPr lang="de-DE" sz="1200" b="0" dirty="0" smtClean="0">
                <a:solidFill>
                  <a:schemeClr val="bg1"/>
                </a:solidFill>
              </a:rPr>
              <a:t>Potsdam, 24.6.2014   -   </a:t>
            </a:r>
            <a:r>
              <a:rPr lang="de-DE" sz="1200" dirty="0" smtClean="0">
                <a:solidFill>
                  <a:schemeClr val="bg1"/>
                </a:solidFill>
              </a:rPr>
              <a:t>Andreas Heil</a:t>
            </a:r>
            <a:endParaRPr lang="de-DE" sz="1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3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1. Herausforderung</a:t>
            </a:r>
            <a:r>
              <a:rPr lang="de-DE" dirty="0"/>
              <a:t>: Bevölkerungsentwicklung 2010 </a:t>
            </a:r>
            <a:r>
              <a:rPr lang="de-DE" dirty="0" smtClean="0"/>
              <a:t>/ 2030</a:t>
            </a:r>
            <a:endParaRPr lang="de-DE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E1B88-EBFC-47EC-9265-5BA085253BA3}" type="slidenum">
              <a:rPr lang="de-DE" smtClean="0"/>
              <a:t>2</a:t>
            </a:fld>
            <a:endParaRPr lang="de-DE"/>
          </a:p>
        </p:txBody>
      </p:sp>
      <p:pic>
        <p:nvPicPr>
          <p:cNvPr id="1026" name="Grafi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3" t="28061" r="48006" b="22194"/>
          <a:stretch>
            <a:fillRect/>
          </a:stretch>
        </p:blipFill>
        <p:spPr bwMode="auto">
          <a:xfrm>
            <a:off x="4510637" y="1809320"/>
            <a:ext cx="4453851" cy="45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Grafik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6" t="27806" r="48645" b="22449"/>
          <a:stretch>
            <a:fillRect/>
          </a:stretch>
        </p:blipFill>
        <p:spPr bwMode="auto">
          <a:xfrm>
            <a:off x="43363" y="1791032"/>
            <a:ext cx="4384621" cy="45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Gerade Verbindung 7"/>
          <p:cNvCxnSpPr/>
          <p:nvPr/>
        </p:nvCxnSpPr>
        <p:spPr>
          <a:xfrm>
            <a:off x="179512" y="3690672"/>
            <a:ext cx="8784976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>
            <a:off x="179512" y="2295088"/>
            <a:ext cx="8784976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>
            <a:off x="-55944" y="6648307"/>
            <a:ext cx="73448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Quelle: https://www.destatis.de/bevoelkerungspyramide/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7280873" y="2319043"/>
            <a:ext cx="18722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4479925" algn="l"/>
              </a:tabLst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22,3 Mio. (29 %)</a:t>
            </a:r>
            <a:b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+ 8 % (</a:t>
            </a:r>
            <a:r>
              <a:rPr lang="de-DE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)</a:t>
            </a:r>
            <a:endParaRPr lang="de-DE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7433273" y="4725505"/>
            <a:ext cx="18722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4479925" algn="l"/>
              </a:tabLst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42,1 Mio. (54 %)</a:t>
            </a:r>
            <a:b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- 7 % (</a:t>
            </a:r>
            <a:r>
              <a:rPr lang="de-DE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)</a:t>
            </a:r>
            <a:endParaRPr lang="de-DE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Gerade Verbindung 16"/>
          <p:cNvCxnSpPr/>
          <p:nvPr/>
        </p:nvCxnSpPr>
        <p:spPr>
          <a:xfrm>
            <a:off x="179512" y="5310280"/>
            <a:ext cx="8784976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feld 17"/>
          <p:cNvSpPr txBox="1"/>
          <p:nvPr/>
        </p:nvSpPr>
        <p:spPr>
          <a:xfrm>
            <a:off x="64" y="2321376"/>
            <a:ext cx="18722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4479925" algn="l"/>
              </a:tabLst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16,8 Mio. (21 %)</a:t>
            </a:r>
            <a:endParaRPr lang="de-DE" sz="1600" b="1" dirty="0" smtClean="0">
              <a:solidFill>
                <a:srgbClr val="0099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-2984" y="4971726"/>
            <a:ext cx="18722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4479925" algn="l"/>
              </a:tabLst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49,7 Mio. (61 %)</a:t>
            </a:r>
            <a:endParaRPr lang="de-DE" sz="1600" b="1" dirty="0" smtClean="0">
              <a:solidFill>
                <a:srgbClr val="0099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323528" y="980728"/>
            <a:ext cx="38805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4479925" algn="l"/>
              </a:tabLst>
            </a:pPr>
            <a:r>
              <a:rPr lang="de-DE" sz="1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Gesamtbevölkerung</a:t>
            </a:r>
          </a:p>
          <a:p>
            <a:pPr algn="ctr">
              <a:tabLst>
                <a:tab pos="4479925" algn="l"/>
              </a:tabLst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Bundesrepublik: 81,5 Mio. (100 %)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4795891" y="980728"/>
            <a:ext cx="38805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4479925" algn="l"/>
              </a:tabLst>
            </a:pPr>
            <a:r>
              <a:rPr lang="de-DE" sz="1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Gesamtbevölkerung</a:t>
            </a:r>
          </a:p>
          <a:p>
            <a:pPr algn="ctr">
              <a:tabLst>
                <a:tab pos="4479925" algn="l"/>
              </a:tabLst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Bundesrepublik: 77,4 Mio. (100 %)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35496" y="44624"/>
            <a:ext cx="7225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>
                <a:solidFill>
                  <a:schemeClr val="bg1"/>
                </a:solidFill>
              </a:rPr>
              <a:t>Statement „Pflegepolitik“</a:t>
            </a:r>
            <a:br>
              <a:rPr lang="de-DE" sz="1200" b="1" dirty="0" smtClean="0">
                <a:solidFill>
                  <a:schemeClr val="bg1"/>
                </a:solidFill>
              </a:rPr>
            </a:br>
            <a:r>
              <a:rPr lang="de-DE" sz="1200" b="0" dirty="0" smtClean="0">
                <a:solidFill>
                  <a:schemeClr val="bg1"/>
                </a:solidFill>
              </a:rPr>
              <a:t>Potsdam, 24.6.2014   -   </a:t>
            </a:r>
            <a:r>
              <a:rPr lang="de-DE" sz="1200" dirty="0" smtClean="0">
                <a:solidFill>
                  <a:schemeClr val="bg1"/>
                </a:solidFill>
              </a:rPr>
              <a:t>Andreas Heil</a:t>
            </a:r>
            <a:endParaRPr lang="de-DE" sz="1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07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1. Herausforderung</a:t>
            </a:r>
            <a:r>
              <a:rPr lang="de-DE" dirty="0"/>
              <a:t>: Bevölkerungsentwicklung 2010 </a:t>
            </a:r>
            <a:r>
              <a:rPr lang="de-DE" dirty="0" smtClean="0"/>
              <a:t>/ 2030</a:t>
            </a:r>
            <a:endParaRPr lang="de-DE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E1B88-EBFC-47EC-9265-5BA085253BA3}" type="slidenum">
              <a:rPr lang="de-DE" smtClean="0"/>
              <a:t>3</a:t>
            </a:fld>
            <a:endParaRPr lang="de-DE"/>
          </a:p>
        </p:txBody>
      </p:sp>
      <p:pic>
        <p:nvPicPr>
          <p:cNvPr id="1026" name="Grafi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3" t="28061" r="48006" b="22194"/>
          <a:stretch>
            <a:fillRect/>
          </a:stretch>
        </p:blipFill>
        <p:spPr bwMode="auto">
          <a:xfrm>
            <a:off x="4510637" y="1809320"/>
            <a:ext cx="4453851" cy="45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Grafik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6" t="27806" r="48645" b="22449"/>
          <a:stretch>
            <a:fillRect/>
          </a:stretch>
        </p:blipFill>
        <p:spPr bwMode="auto">
          <a:xfrm>
            <a:off x="43363" y="1791032"/>
            <a:ext cx="4384621" cy="45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Gerade Verbindung 7"/>
          <p:cNvCxnSpPr/>
          <p:nvPr/>
        </p:nvCxnSpPr>
        <p:spPr>
          <a:xfrm>
            <a:off x="179512" y="3690672"/>
            <a:ext cx="8784976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>
            <a:off x="179512" y="2295088"/>
            <a:ext cx="8784976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>
            <a:off x="-36512" y="6435048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Quellen</a:t>
            </a:r>
          </a:p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https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://www.destatis.de/bevoelkerungspyramide</a:t>
            </a:r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http://www.demografie.brandenburg.de/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323528" y="980728"/>
            <a:ext cx="3880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4479925" algn="l"/>
              </a:tabLst>
            </a:pPr>
            <a:r>
              <a:rPr lang="de-DE" sz="1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Gesamtbevölkerung</a:t>
            </a:r>
          </a:p>
          <a:p>
            <a:pPr algn="ctr">
              <a:tabLst>
                <a:tab pos="4479925" algn="l"/>
              </a:tabLst>
            </a:pPr>
            <a:r>
              <a:rPr lang="de-DE" sz="16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Bundesrepublik: 81,5 Mio. (100 %)</a:t>
            </a:r>
          </a:p>
          <a:p>
            <a:pPr algn="ctr">
              <a:tabLst>
                <a:tab pos="4479925" algn="l"/>
              </a:tabLst>
            </a:pPr>
            <a:r>
              <a:rPr lang="de-D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Brandenburg: 2,50 (100 %)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4795891" y="980728"/>
            <a:ext cx="3880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4479925" algn="l"/>
              </a:tabLst>
            </a:pPr>
            <a:r>
              <a:rPr lang="de-DE" sz="1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Gesamtbevölkerung</a:t>
            </a:r>
          </a:p>
          <a:p>
            <a:pPr algn="ctr">
              <a:tabLst>
                <a:tab pos="4479925" algn="l"/>
              </a:tabLst>
            </a:pPr>
            <a:r>
              <a:rPr lang="de-DE" sz="16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Bundesrepublik: 77,4 Mio. (100 %)</a:t>
            </a:r>
          </a:p>
          <a:p>
            <a:pPr algn="ctr">
              <a:tabLst>
                <a:tab pos="4479925" algn="l"/>
              </a:tabLst>
            </a:pPr>
            <a:r>
              <a:rPr lang="de-D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Brandenburg: 2,25 Mio. (100 %) 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7280873" y="2319043"/>
            <a:ext cx="18722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4479925" algn="l"/>
              </a:tabLst>
            </a:pPr>
            <a:r>
              <a:rPr lang="de-DE" sz="16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22,3 Mio. (29 %)</a:t>
            </a:r>
            <a:br>
              <a:rPr lang="de-DE" sz="16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+ 8 % (</a:t>
            </a:r>
            <a:r>
              <a:rPr lang="de-DE" sz="16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)</a:t>
            </a:r>
            <a:endParaRPr lang="de-DE" sz="16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7433273" y="4725505"/>
            <a:ext cx="18722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4479925" algn="l"/>
              </a:tabLst>
            </a:pPr>
            <a:r>
              <a:rPr lang="de-DE" sz="16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42,1 Mio. (54 %)</a:t>
            </a:r>
            <a:br>
              <a:rPr lang="de-DE" sz="16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- 7 % (</a:t>
            </a:r>
            <a:r>
              <a:rPr lang="de-DE" sz="16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)</a:t>
            </a:r>
            <a:endParaRPr lang="de-DE" sz="16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Gerade Verbindung 16"/>
          <p:cNvCxnSpPr/>
          <p:nvPr/>
        </p:nvCxnSpPr>
        <p:spPr>
          <a:xfrm>
            <a:off x="179512" y="5310280"/>
            <a:ext cx="8784976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feld 17"/>
          <p:cNvSpPr txBox="1"/>
          <p:nvPr/>
        </p:nvSpPr>
        <p:spPr>
          <a:xfrm>
            <a:off x="64" y="2321376"/>
            <a:ext cx="18722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4479925" algn="l"/>
              </a:tabLst>
            </a:pPr>
            <a:r>
              <a:rPr lang="de-DE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16,8 Mio. (21 %)</a:t>
            </a:r>
            <a:endParaRPr lang="de-DE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-2984" y="4971726"/>
            <a:ext cx="18722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4479925" algn="l"/>
              </a:tabLst>
            </a:pPr>
            <a:r>
              <a:rPr lang="de-DE" sz="16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49,7 Mio. (61 %)</a:t>
            </a:r>
            <a:endParaRPr lang="de-DE" sz="1600" b="1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5813281" y="2754640"/>
            <a:ext cx="1872207" cy="89255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tabLst>
                <a:tab pos="4479925" algn="l"/>
              </a:tabLst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Brandenburg</a:t>
            </a:r>
          </a:p>
          <a:p>
            <a:pPr algn="ctr">
              <a:tabLst>
                <a:tab pos="4479925" algn="l"/>
              </a:tabLst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0,844 Mio. (38 %)</a:t>
            </a:r>
            <a:b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+ 15 % (</a:t>
            </a:r>
            <a:r>
              <a:rPr lang="de-DE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)</a:t>
            </a:r>
            <a:endParaRPr lang="de-DE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1348785" y="2862080"/>
            <a:ext cx="1872207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tabLst>
                <a:tab pos="4479925" algn="l"/>
              </a:tabLst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Brandenburg</a:t>
            </a:r>
          </a:p>
          <a:p>
            <a:pPr algn="ctr">
              <a:tabLst>
                <a:tab pos="4479925" algn="l"/>
              </a:tabLst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0,563 Mio. (23 %)</a:t>
            </a:r>
            <a:endParaRPr lang="de-DE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feld 21"/>
          <p:cNvSpPr txBox="1"/>
          <p:nvPr/>
        </p:nvSpPr>
        <p:spPr>
          <a:xfrm>
            <a:off x="1340784" y="4041640"/>
            <a:ext cx="1872207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tabLst>
                <a:tab pos="4479925" algn="l"/>
              </a:tabLst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Brandenburg</a:t>
            </a:r>
          </a:p>
          <a:p>
            <a:pPr algn="ctr">
              <a:tabLst>
                <a:tab pos="4479925" algn="l"/>
              </a:tabLst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1,417 Mio. (57 %)</a:t>
            </a:r>
            <a:endParaRPr lang="de-DE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5814425" y="3760584"/>
            <a:ext cx="1872207" cy="8925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tabLst>
                <a:tab pos="4479925" algn="l"/>
              </a:tabLst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Brandenburg</a:t>
            </a:r>
          </a:p>
          <a:p>
            <a:pPr algn="ctr">
              <a:tabLst>
                <a:tab pos="4479925" algn="l"/>
              </a:tabLst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0,991 Mio. (44 %)</a:t>
            </a:r>
            <a:b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- 13 % (</a:t>
            </a:r>
            <a:r>
              <a:rPr lang="de-DE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)</a:t>
            </a:r>
            <a:endParaRPr lang="de-DE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35496" y="44624"/>
            <a:ext cx="7225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>
                <a:solidFill>
                  <a:schemeClr val="bg1"/>
                </a:solidFill>
              </a:rPr>
              <a:t>Statement „Pflegepolitik“</a:t>
            </a:r>
            <a:br>
              <a:rPr lang="de-DE" sz="1200" b="1" dirty="0" smtClean="0">
                <a:solidFill>
                  <a:schemeClr val="bg1"/>
                </a:solidFill>
              </a:rPr>
            </a:br>
            <a:r>
              <a:rPr lang="de-DE" sz="1200" b="0" dirty="0" smtClean="0">
                <a:solidFill>
                  <a:schemeClr val="bg1"/>
                </a:solidFill>
              </a:rPr>
              <a:t>Potsdam, 24.6.2014   -   </a:t>
            </a:r>
            <a:r>
              <a:rPr lang="de-DE" sz="1200" dirty="0" smtClean="0">
                <a:solidFill>
                  <a:schemeClr val="bg1"/>
                </a:solidFill>
              </a:rPr>
              <a:t>Andreas Heil</a:t>
            </a:r>
            <a:endParaRPr lang="de-DE" sz="1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94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2. Herausforderung: Anstieg der Pflegebedürftigen bis 2030</a:t>
            </a:r>
            <a:endParaRPr lang="de-DE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E1B88-EBFC-47EC-9265-5BA085253BA3}" type="slidenum">
              <a:rPr lang="de-DE" smtClean="0"/>
              <a:t>4</a:t>
            </a:fld>
            <a:endParaRPr lang="de-DE"/>
          </a:p>
        </p:txBody>
      </p:sp>
      <p:sp>
        <p:nvSpPr>
          <p:cNvPr id="12" name="Textfeld 11"/>
          <p:cNvSpPr txBox="1"/>
          <p:nvPr/>
        </p:nvSpPr>
        <p:spPr>
          <a:xfrm>
            <a:off x="-55944" y="6648307"/>
            <a:ext cx="73448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Quelle: </a:t>
            </a:r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Brandenburger Fachkräftestudie Pflege 2014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Grafi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03" t="11224" r="21053" b="29591"/>
          <a:stretch>
            <a:fillRect/>
          </a:stretch>
        </p:blipFill>
        <p:spPr bwMode="auto">
          <a:xfrm>
            <a:off x="548390" y="1052736"/>
            <a:ext cx="7768026" cy="5411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feld 13"/>
          <p:cNvSpPr txBox="1"/>
          <p:nvPr/>
        </p:nvSpPr>
        <p:spPr>
          <a:xfrm>
            <a:off x="35496" y="44624"/>
            <a:ext cx="7225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>
                <a:solidFill>
                  <a:schemeClr val="bg1"/>
                </a:solidFill>
              </a:rPr>
              <a:t>Statement „Pflegepolitik“</a:t>
            </a:r>
            <a:br>
              <a:rPr lang="de-DE" sz="1200" b="1" dirty="0" smtClean="0">
                <a:solidFill>
                  <a:schemeClr val="bg1"/>
                </a:solidFill>
              </a:rPr>
            </a:br>
            <a:r>
              <a:rPr lang="de-DE" sz="1200" b="0" dirty="0" smtClean="0">
                <a:solidFill>
                  <a:schemeClr val="bg1"/>
                </a:solidFill>
              </a:rPr>
              <a:t>Potsdam, 24.6.2014   -   </a:t>
            </a:r>
            <a:r>
              <a:rPr lang="de-DE" sz="1200" dirty="0" smtClean="0">
                <a:solidFill>
                  <a:schemeClr val="bg1"/>
                </a:solidFill>
              </a:rPr>
              <a:t>Andreas Heil</a:t>
            </a:r>
            <a:endParaRPr lang="de-DE" sz="1200" b="0" dirty="0">
              <a:solidFill>
                <a:schemeClr val="bg1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475656" y="1902886"/>
            <a:ext cx="4176464" cy="3384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Anstieg der Pflegebedürftigen um + 91 % </a:t>
            </a:r>
            <a:r>
              <a:rPr lang="de-DE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</a:t>
            </a:r>
            <a:endParaRPr lang="de-DE" sz="16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41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</a:t>
            </a:r>
            <a:r>
              <a:rPr lang="de-DE" dirty="0" smtClean="0"/>
              <a:t>. Herausforderung: Rückgang der Erwerbspersonen</a:t>
            </a:r>
            <a:endParaRPr lang="de-DE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E1B88-EBFC-47EC-9265-5BA085253BA3}" type="slidenum">
              <a:rPr lang="de-DE" smtClean="0"/>
              <a:t>5</a:t>
            </a:fld>
            <a:endParaRPr lang="de-DE"/>
          </a:p>
        </p:txBody>
      </p:sp>
      <p:sp>
        <p:nvSpPr>
          <p:cNvPr id="12" name="Textfeld 11"/>
          <p:cNvSpPr txBox="1"/>
          <p:nvPr/>
        </p:nvSpPr>
        <p:spPr>
          <a:xfrm>
            <a:off x="-55944" y="6648307"/>
            <a:ext cx="73448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Quelle: </a:t>
            </a:r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Brandenburger Fachkräftestudie Pflege 2014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Grafi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03" t="11224" r="21053" b="29591"/>
          <a:stretch>
            <a:fillRect/>
          </a:stretch>
        </p:blipFill>
        <p:spPr bwMode="auto">
          <a:xfrm>
            <a:off x="548390" y="1052736"/>
            <a:ext cx="7768026" cy="5411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feld 13"/>
          <p:cNvSpPr txBox="1"/>
          <p:nvPr/>
        </p:nvSpPr>
        <p:spPr>
          <a:xfrm>
            <a:off x="35496" y="44624"/>
            <a:ext cx="7225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>
                <a:solidFill>
                  <a:schemeClr val="bg1"/>
                </a:solidFill>
              </a:rPr>
              <a:t>Statement „Pflegepolitik“</a:t>
            </a:r>
            <a:br>
              <a:rPr lang="de-DE" sz="1200" b="1" dirty="0" smtClean="0">
                <a:solidFill>
                  <a:schemeClr val="bg1"/>
                </a:solidFill>
              </a:rPr>
            </a:br>
            <a:r>
              <a:rPr lang="de-DE" sz="1200" b="0" dirty="0" smtClean="0">
                <a:solidFill>
                  <a:schemeClr val="bg1"/>
                </a:solidFill>
              </a:rPr>
              <a:t>Potsdam, 24.6.2014   -   </a:t>
            </a:r>
            <a:r>
              <a:rPr lang="de-DE" sz="1200" dirty="0" smtClean="0">
                <a:solidFill>
                  <a:schemeClr val="bg1"/>
                </a:solidFill>
              </a:rPr>
              <a:t>Andreas Heil</a:t>
            </a:r>
            <a:endParaRPr lang="de-DE" sz="1200" b="0" dirty="0">
              <a:solidFill>
                <a:schemeClr val="bg1"/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475656" y="4666622"/>
            <a:ext cx="41760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Rückgang Erwerbspersonen um - 30 % </a:t>
            </a:r>
            <a:r>
              <a:rPr lang="de-DE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</a:t>
            </a:r>
            <a:endParaRPr lang="de-DE" sz="16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475656" y="1902886"/>
            <a:ext cx="4176464" cy="3384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Anstieg der Pflegebedürftigen um + 91 % </a:t>
            </a:r>
            <a:r>
              <a:rPr lang="de-DE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</a:t>
            </a:r>
            <a:endParaRPr lang="de-DE" sz="16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70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4</a:t>
            </a:r>
            <a:r>
              <a:rPr lang="de-DE" dirty="0" smtClean="0"/>
              <a:t>. Herausforderung: Steigender Bedarf an Pflegefachkräften</a:t>
            </a:r>
            <a:endParaRPr lang="de-DE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E1B88-EBFC-47EC-9265-5BA085253BA3}" type="slidenum">
              <a:rPr lang="de-DE" smtClean="0"/>
              <a:t>6</a:t>
            </a:fld>
            <a:endParaRPr lang="de-DE"/>
          </a:p>
        </p:txBody>
      </p:sp>
      <p:sp>
        <p:nvSpPr>
          <p:cNvPr id="12" name="Textfeld 11"/>
          <p:cNvSpPr txBox="1"/>
          <p:nvPr/>
        </p:nvSpPr>
        <p:spPr>
          <a:xfrm>
            <a:off x="-55944" y="6648307"/>
            <a:ext cx="73448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Quelle: </a:t>
            </a:r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Brandenburger Fachkräftestudie Pflege 2014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35496" y="44624"/>
            <a:ext cx="7225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>
                <a:solidFill>
                  <a:schemeClr val="bg1"/>
                </a:solidFill>
              </a:rPr>
              <a:t>Statement „Pflegepolitik“</a:t>
            </a:r>
            <a:br>
              <a:rPr lang="de-DE" sz="1200" b="1" dirty="0" smtClean="0">
                <a:solidFill>
                  <a:schemeClr val="bg1"/>
                </a:solidFill>
              </a:rPr>
            </a:br>
            <a:r>
              <a:rPr lang="de-DE" sz="1200" b="0" dirty="0" smtClean="0">
                <a:solidFill>
                  <a:schemeClr val="bg1"/>
                </a:solidFill>
              </a:rPr>
              <a:t>Potsdam, 24.6.2014   -   </a:t>
            </a:r>
            <a:r>
              <a:rPr lang="de-DE" sz="1200" dirty="0" smtClean="0">
                <a:solidFill>
                  <a:schemeClr val="bg1"/>
                </a:solidFill>
              </a:rPr>
              <a:t>Andreas Heil</a:t>
            </a:r>
            <a:endParaRPr lang="de-DE" sz="1200" b="0" dirty="0">
              <a:solidFill>
                <a:schemeClr val="bg1"/>
              </a:solidFill>
            </a:endParaRPr>
          </a:p>
        </p:txBody>
      </p:sp>
      <p:pic>
        <p:nvPicPr>
          <p:cNvPr id="3074" name="Grafi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64" t="9694" r="24243" b="29082"/>
          <a:stretch>
            <a:fillRect/>
          </a:stretch>
        </p:blipFill>
        <p:spPr bwMode="auto">
          <a:xfrm>
            <a:off x="520120" y="908720"/>
            <a:ext cx="7580272" cy="5580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Gerade Verbindung 4"/>
          <p:cNvCxnSpPr/>
          <p:nvPr/>
        </p:nvCxnSpPr>
        <p:spPr>
          <a:xfrm>
            <a:off x="2672360" y="2060848"/>
            <a:ext cx="0" cy="3168352"/>
          </a:xfrm>
          <a:prstGeom prst="line">
            <a:avLst/>
          </a:prstGeom>
          <a:ln w="381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feld 6"/>
          <p:cNvSpPr txBox="1"/>
          <p:nvPr/>
        </p:nvSpPr>
        <p:spPr>
          <a:xfrm>
            <a:off x="2744368" y="4365104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 </a:t>
            </a:r>
            <a:r>
              <a:rPr lang="de-DE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Pflegenotstand!</a:t>
            </a:r>
            <a:endParaRPr lang="de-DE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6300192" y="1340768"/>
            <a:ext cx="2736304" cy="3384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Bedarf stationär + 70 % </a:t>
            </a:r>
            <a:r>
              <a:rPr lang="de-DE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</a:t>
            </a:r>
            <a:endParaRPr lang="de-DE" sz="16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6156176" y="3699004"/>
            <a:ext cx="2736304" cy="3384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Bedarf ambulant </a:t>
            </a:r>
            <a:r>
              <a:rPr lang="de-DE" sz="160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+ 53 </a:t>
            </a:r>
            <a:r>
              <a:rPr lang="de-DE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de-DE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</a:t>
            </a:r>
            <a:endParaRPr lang="de-DE" sz="16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83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5</a:t>
            </a:r>
            <a:r>
              <a:rPr lang="de-DE" dirty="0" smtClean="0"/>
              <a:t>. Herausforderung: Steigende Kosten für die Leistungserbringer</a:t>
            </a:r>
            <a:endParaRPr lang="de-DE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E1B88-EBFC-47EC-9265-5BA085253BA3}" type="slidenum">
              <a:rPr lang="de-DE" smtClean="0"/>
              <a:t>7</a:t>
            </a:fld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35496" y="44624"/>
            <a:ext cx="7225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>
                <a:solidFill>
                  <a:schemeClr val="bg1"/>
                </a:solidFill>
              </a:rPr>
              <a:t>Statement „Pflegepolitik“</a:t>
            </a:r>
            <a:br>
              <a:rPr lang="de-DE" sz="1200" b="1" dirty="0" smtClean="0">
                <a:solidFill>
                  <a:schemeClr val="bg1"/>
                </a:solidFill>
              </a:rPr>
            </a:br>
            <a:r>
              <a:rPr lang="de-DE" sz="1200" b="0" dirty="0" smtClean="0">
                <a:solidFill>
                  <a:schemeClr val="bg1"/>
                </a:solidFill>
              </a:rPr>
              <a:t>Potsdam, 24.6.2014   -   </a:t>
            </a:r>
            <a:r>
              <a:rPr lang="de-DE" sz="1200" dirty="0" smtClean="0">
                <a:solidFill>
                  <a:schemeClr val="bg1"/>
                </a:solidFill>
              </a:rPr>
              <a:t>Andreas Heil</a:t>
            </a:r>
            <a:endParaRPr lang="de-DE" sz="1200" b="0" dirty="0">
              <a:solidFill>
                <a:schemeClr val="bg1"/>
              </a:solidFill>
            </a:endParaRPr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202041"/>
              </p:ext>
            </p:extLst>
          </p:nvPr>
        </p:nvGraphicFramePr>
        <p:xfrm>
          <a:off x="323850" y="1350963"/>
          <a:ext cx="8496300" cy="5246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feld 8"/>
          <p:cNvSpPr txBox="1"/>
          <p:nvPr/>
        </p:nvSpPr>
        <p:spPr>
          <a:xfrm rot="20510185">
            <a:off x="2177902" y="2151494"/>
            <a:ext cx="3024336" cy="830997"/>
          </a:xfrm>
          <a:prstGeom prst="rect">
            <a:avLst/>
          </a:prstGeom>
          <a:solidFill>
            <a:srgbClr val="FF0000">
              <a:alpha val="88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Kostensteigerung</a:t>
            </a:r>
          </a:p>
          <a:p>
            <a:pPr algn="ctr"/>
            <a:r>
              <a:rPr lang="de-DE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75 %</a:t>
            </a:r>
            <a:endParaRPr lang="de-D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-55944" y="6648307"/>
            <a:ext cx="73448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Quelle: </a:t>
            </a:r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Brandenburger Fachkräftestudie Pflege 2014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41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6. Herausforderung: Unzureichende Anpassung der Vergütungen</a:t>
            </a:r>
            <a:br>
              <a:rPr lang="de-DE" dirty="0" smtClean="0"/>
            </a:br>
            <a:r>
              <a:rPr lang="de-DE" dirty="0" smtClean="0"/>
              <a:t>der Leistungen</a:t>
            </a:r>
            <a:endParaRPr lang="de-DE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E1B88-EBFC-47EC-9265-5BA085253BA3}" type="slidenum">
              <a:rPr lang="de-DE" smtClean="0"/>
              <a:t>8</a:t>
            </a:fld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35496" y="44624"/>
            <a:ext cx="7225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>
                <a:solidFill>
                  <a:schemeClr val="bg1"/>
                </a:solidFill>
              </a:rPr>
              <a:t>Statement „Pflegepolitik“</a:t>
            </a:r>
            <a:br>
              <a:rPr lang="de-DE" sz="1200" b="1" dirty="0" smtClean="0">
                <a:solidFill>
                  <a:schemeClr val="bg1"/>
                </a:solidFill>
              </a:rPr>
            </a:br>
            <a:r>
              <a:rPr lang="de-DE" sz="1200" b="0" dirty="0" smtClean="0">
                <a:solidFill>
                  <a:schemeClr val="bg1"/>
                </a:solidFill>
              </a:rPr>
              <a:t>Potsdam, 24.6.2014   -   </a:t>
            </a:r>
            <a:r>
              <a:rPr lang="de-DE" sz="1200" dirty="0" smtClean="0">
                <a:solidFill>
                  <a:schemeClr val="bg1"/>
                </a:solidFill>
              </a:rPr>
              <a:t>Andreas Heil</a:t>
            </a:r>
            <a:endParaRPr lang="de-DE" sz="1200" b="0" dirty="0">
              <a:solidFill>
                <a:schemeClr val="bg1"/>
              </a:solidFill>
            </a:endParaRPr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8147608"/>
              </p:ext>
            </p:extLst>
          </p:nvPr>
        </p:nvGraphicFramePr>
        <p:xfrm>
          <a:off x="323850" y="1350963"/>
          <a:ext cx="8496300" cy="5246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feld 8"/>
          <p:cNvSpPr txBox="1"/>
          <p:nvPr/>
        </p:nvSpPr>
        <p:spPr>
          <a:xfrm>
            <a:off x="2699792" y="1196752"/>
            <a:ext cx="3024336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Steigerung der Kosten: 75 %</a:t>
            </a:r>
          </a:p>
          <a:p>
            <a:pPr algn="ctr"/>
            <a:r>
              <a:rPr lang="de-DE" dirty="0" smtClean="0">
                <a:sym typeface="Wingdings"/>
              </a:rPr>
              <a:t></a:t>
            </a:r>
            <a:endParaRPr lang="de-DE" dirty="0" smtClean="0"/>
          </a:p>
          <a:p>
            <a:pPr algn="ctr"/>
            <a:r>
              <a:rPr lang="de-DE" dirty="0" smtClean="0"/>
              <a:t>Steigerung der Einnahmen:</a:t>
            </a:r>
          </a:p>
          <a:p>
            <a:pPr algn="ctr"/>
            <a:r>
              <a:rPr lang="de-DE" dirty="0" smtClean="0"/>
              <a:t>Körperpflege: 17,6 %</a:t>
            </a:r>
          </a:p>
          <a:p>
            <a:pPr algn="ctr"/>
            <a:r>
              <a:rPr lang="de-DE" dirty="0" smtClean="0"/>
              <a:t>Einkauf: 15,7 %</a:t>
            </a:r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-55944" y="6648307"/>
            <a:ext cx="73448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Quelle: </a:t>
            </a:r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Vergütungsvereinbarungen der Volkssolidarität Landesverband Brandenburg e.V. aus den Jahren 1998 und 2014.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08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6. Herausforderung: Unzureichende Anpassung der Vergütungen</a:t>
            </a:r>
            <a:br>
              <a:rPr lang="de-DE" dirty="0"/>
            </a:br>
            <a:r>
              <a:rPr lang="de-DE" dirty="0"/>
              <a:t>der Leistungen</a:t>
            </a:r>
            <a:endParaRPr lang="de-DE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E1B88-EBFC-47EC-9265-5BA085253BA3}" type="slidenum">
              <a:rPr lang="de-DE" smtClean="0"/>
              <a:t>9</a:t>
            </a:fld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35496" y="44624"/>
            <a:ext cx="7225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>
                <a:solidFill>
                  <a:schemeClr val="bg1"/>
                </a:solidFill>
              </a:rPr>
              <a:t>Statement „Pflegepolitik“</a:t>
            </a:r>
            <a:br>
              <a:rPr lang="de-DE" sz="1200" b="1" dirty="0" smtClean="0">
                <a:solidFill>
                  <a:schemeClr val="bg1"/>
                </a:solidFill>
              </a:rPr>
            </a:br>
            <a:r>
              <a:rPr lang="de-DE" sz="1200" b="0" dirty="0" smtClean="0">
                <a:solidFill>
                  <a:schemeClr val="bg1"/>
                </a:solidFill>
              </a:rPr>
              <a:t>Potsdam, 24.6.2014   -   </a:t>
            </a:r>
            <a:r>
              <a:rPr lang="de-DE" sz="1200" dirty="0" smtClean="0">
                <a:solidFill>
                  <a:schemeClr val="bg1"/>
                </a:solidFill>
              </a:rPr>
              <a:t>Andreas Heil</a:t>
            </a:r>
            <a:endParaRPr lang="de-DE" sz="1200" b="0" dirty="0">
              <a:solidFill>
                <a:schemeClr val="bg1"/>
              </a:solidFill>
            </a:endParaRPr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9111071"/>
              </p:ext>
            </p:extLst>
          </p:nvPr>
        </p:nvGraphicFramePr>
        <p:xfrm>
          <a:off x="323850" y="1350963"/>
          <a:ext cx="8496300" cy="5246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feld 11"/>
          <p:cNvSpPr txBox="1"/>
          <p:nvPr/>
        </p:nvSpPr>
        <p:spPr>
          <a:xfrm>
            <a:off x="2699792" y="1196752"/>
            <a:ext cx="3024336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Steigerung der Kosten: 75 %</a:t>
            </a:r>
          </a:p>
          <a:p>
            <a:pPr algn="ctr"/>
            <a:r>
              <a:rPr lang="de-DE" dirty="0" smtClean="0">
                <a:sym typeface="Wingdings"/>
              </a:rPr>
              <a:t></a:t>
            </a:r>
            <a:endParaRPr lang="de-DE" dirty="0" smtClean="0"/>
          </a:p>
          <a:p>
            <a:pPr algn="ctr"/>
            <a:r>
              <a:rPr lang="de-DE" dirty="0" smtClean="0"/>
              <a:t>Steigerung der Einnahmen:</a:t>
            </a:r>
          </a:p>
          <a:p>
            <a:pPr algn="ctr"/>
            <a:r>
              <a:rPr lang="de-DE" dirty="0" smtClean="0"/>
              <a:t>Körperpflege: 17,6 %</a:t>
            </a:r>
          </a:p>
          <a:p>
            <a:pPr algn="ctr"/>
            <a:r>
              <a:rPr lang="de-DE" dirty="0" smtClean="0"/>
              <a:t>Einkauf: 15,7 %</a:t>
            </a:r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 rot="20510185">
            <a:off x="2318375" y="1535206"/>
            <a:ext cx="3886255" cy="830997"/>
          </a:xfrm>
          <a:prstGeom prst="rect">
            <a:avLst/>
          </a:prstGeom>
          <a:solidFill>
            <a:srgbClr val="FF0000">
              <a:alpha val="88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fehlen</a:t>
            </a:r>
          </a:p>
          <a:p>
            <a:pPr algn="ctr"/>
            <a:r>
              <a:rPr lang="de-DE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58 % Einnahmen!</a:t>
            </a:r>
            <a:endParaRPr lang="de-D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-55944" y="6648307"/>
            <a:ext cx="73448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Quelle: </a:t>
            </a:r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Vergütungsvereinbarungen der Volkssolidarität Landesverband Brandenburg e.V. aus den Jahren 1998 und 2014.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73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479</Words>
  <Application>Microsoft Office PowerPoint</Application>
  <PresentationFormat>Bildschirmpräsentation (4:3)</PresentationFormat>
  <Paragraphs>93</Paragraphs>
  <Slides>10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1" baseType="lpstr">
      <vt:lpstr>Larissa</vt:lpstr>
      <vt:lpstr>Statement „Pflegepolitik“ Herausforderungen für Brandenburg</vt:lpstr>
      <vt:lpstr>1. Herausforderung: Bevölkerungsentwicklung 2010 / 2030</vt:lpstr>
      <vt:lpstr>1. Herausforderung: Bevölkerungsentwicklung 2010 / 2030</vt:lpstr>
      <vt:lpstr>2. Herausforderung: Anstieg der Pflegebedürftigen bis 2030</vt:lpstr>
      <vt:lpstr>3. Herausforderung: Rückgang der Erwerbspersonen</vt:lpstr>
      <vt:lpstr>4. Herausforderung: Steigender Bedarf an Pflegefachkräften</vt:lpstr>
      <vt:lpstr>5. Herausforderung: Steigende Kosten für die Leistungserbringer</vt:lpstr>
      <vt:lpstr>6. Herausforderung: Unzureichende Anpassung der Vergütungen der Leistungen</vt:lpstr>
      <vt:lpstr>6. Herausforderung: Unzureichende Anpassung der Vergütungen der Leistungen</vt:lpstr>
      <vt:lpstr>Unsere Forderungen</vt:lpstr>
    </vt:vector>
  </TitlesOfParts>
  <Company>Volkssolidarität LV BRB e.V.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Andreas Heil</dc:creator>
  <cp:lastModifiedBy>Andreas Heil</cp:lastModifiedBy>
  <cp:revision>85</cp:revision>
  <cp:lastPrinted>2014-06-19T15:46:20Z</cp:lastPrinted>
  <dcterms:created xsi:type="dcterms:W3CDTF">2013-09-17T14:20:41Z</dcterms:created>
  <dcterms:modified xsi:type="dcterms:W3CDTF">2014-06-20T15:40:47Z</dcterms:modified>
</cp:coreProperties>
</file>